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  <p:sldMasterId id="2147483673" r:id="rId3"/>
    <p:sldMasterId id="2147483677" r:id="rId4"/>
    <p:sldMasterId id="2147483680" r:id="rId5"/>
    <p:sldMasterId id="2147483683" r:id="rId6"/>
  </p:sldMasterIdLst>
  <p:notesMasterIdLst>
    <p:notesMasterId r:id="rId40"/>
  </p:notesMasterIdLst>
  <p:handoutMasterIdLst>
    <p:handoutMasterId r:id="rId41"/>
  </p:handoutMasterIdLst>
  <p:sldIdLst>
    <p:sldId id="256" r:id="rId7"/>
    <p:sldId id="321" r:id="rId8"/>
    <p:sldId id="322" r:id="rId9"/>
    <p:sldId id="325" r:id="rId10"/>
    <p:sldId id="326" r:id="rId11"/>
    <p:sldId id="301" r:id="rId12"/>
    <p:sldId id="283" r:id="rId13"/>
    <p:sldId id="304" r:id="rId14"/>
    <p:sldId id="330" r:id="rId15"/>
    <p:sldId id="332" r:id="rId16"/>
    <p:sldId id="333" r:id="rId17"/>
    <p:sldId id="350" r:id="rId18"/>
    <p:sldId id="341" r:id="rId19"/>
    <p:sldId id="305" r:id="rId20"/>
    <p:sldId id="306" r:id="rId21"/>
    <p:sldId id="307" r:id="rId22"/>
    <p:sldId id="308" r:id="rId23"/>
    <p:sldId id="309" r:id="rId24"/>
    <p:sldId id="349" r:id="rId25"/>
    <p:sldId id="313" r:id="rId26"/>
    <p:sldId id="338" r:id="rId27"/>
    <p:sldId id="348" r:id="rId28"/>
    <p:sldId id="335" r:id="rId29"/>
    <p:sldId id="343" r:id="rId30"/>
    <p:sldId id="344" r:id="rId31"/>
    <p:sldId id="345" r:id="rId32"/>
    <p:sldId id="346" r:id="rId33"/>
    <p:sldId id="347" r:id="rId34"/>
    <p:sldId id="340" r:id="rId35"/>
    <p:sldId id="319" r:id="rId36"/>
    <p:sldId id="314" r:id="rId37"/>
    <p:sldId id="315" r:id="rId38"/>
    <p:sldId id="302" r:id="rId39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A800"/>
    <a:srgbClr val="DC0A0A"/>
    <a:srgbClr val="B8D200"/>
    <a:srgbClr val="B0B1B3"/>
    <a:srgbClr val="0098CC"/>
    <a:srgbClr val="009036"/>
    <a:srgbClr val="772164"/>
    <a:srgbClr val="E1A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86519" autoAdjust="0"/>
  </p:normalViewPr>
  <p:slideViewPr>
    <p:cSldViewPr snapToObjects="1">
      <p:cViewPr>
        <p:scale>
          <a:sx n="90" d="100"/>
          <a:sy n="90" d="100"/>
        </p:scale>
        <p:origin x="-19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95AC1942-54E9-8F49-A03C-BFD8EF20ACAE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7858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AEF0D3AE-3D28-EC4C-B293-85E7F0C5BD3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Namics."/>
          <p:cNvSpPr txBox="1"/>
          <p:nvPr/>
        </p:nvSpPr>
        <p:spPr>
          <a:xfrm>
            <a:off x="90488" y="8880475"/>
            <a:ext cx="720725" cy="276225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CH" sz="1000" smtClean="0"/>
              <a:t>© Namics</a:t>
            </a:r>
          </a:p>
        </p:txBody>
      </p:sp>
    </p:spTree>
    <p:extLst>
      <p:ext uri="{BB962C8B-B14F-4D97-AF65-F5344CB8AC3E}">
        <p14:creationId xmlns:p14="http://schemas.microsoft.com/office/powerpoint/2010/main" val="372669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273F128-BB6D-1B4E-A666-5289B3DE6736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10D0815-CF96-8D44-8DD6-E89C6C2676A2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37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de-CH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D02733-CDC4-497A-9D34-A5EF6A03C9E0}" type="slidenum">
              <a:rPr lang="de-CH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subtitle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256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4187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A652E3-3AED-4F43-A828-1AC66E48576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6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9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51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1F450B-4B44-8342-A5F0-7CF3C9FAFE9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6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rgbClr val="DC0A0A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7126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35DFB-57AC-6643-8FC6-9936E9BB83F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73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 bwMode="gray"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16.10.2014</a:t>
            </a:r>
            <a:endParaRPr lang="de-CH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Denken. Präsentieren. Umsetzen.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2C8D6DE-120E-430D-A2EB-D0117EB9EE92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81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8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F2E536-2CAF-8F48-86D8-8C9AF9E84F7C}" type="datetime1">
              <a:rPr lang="de-DE"/>
              <a:pPr>
                <a:defRPr/>
              </a:pPr>
              <a:t>15.10.14</a:t>
            </a:fld>
            <a:endParaRPr lang="de-DE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833C4A-BC05-0244-A141-DA01AB21B6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0051" y="1292227"/>
            <a:ext cx="3852000" cy="48339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5389" y="1292227"/>
            <a:ext cx="3852000" cy="4833938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530CE-104B-4C4F-B763-779DB97AAF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96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748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748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8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10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7E112-A470-F948-936A-D61D4B79D2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2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 dirty="0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EC31-C6AA-7C41-B9E4-E0D81D03688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0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92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7582FC-D340-E44D-B09A-ACC04E2FB7D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5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5EBEB22-7160-144A-A109-59D4CE439D4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2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031" name="Picture 8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7" r:id="rId2"/>
    <p:sldLayoutId id="2147483882" r:id="rId3"/>
    <p:sldLayoutId id="2147483878" r:id="rId4"/>
    <p:sldLayoutId id="2147483879" r:id="rId5"/>
    <p:sldLayoutId id="2147483880" r:id="rId6"/>
    <p:sldLayoutId id="2147483883" r:id="rId7"/>
  </p:sldLayoutIdLst>
  <p:hf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355600" indent="-35560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627063" indent="-271463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5350" indent="-26035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58875" indent="-261938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6688" indent="-269875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82709547-F7AD-9542-9B77-D81103028F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7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8199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D409169E-5426-D641-B507-89400A0B3E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126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27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1271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93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A5B5792-ACBA-CB41-8B09-1954B18BE5A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341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342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4343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E375B3CF-500E-EC44-AFA0-80660AC5822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7413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414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7415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Relationship Id="rId3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 Software Engineer.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  <a:p>
            <a:endParaRPr lang="de-DE" sz="2200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de-DE" sz="2200" dirty="0" smtClean="0">
                <a:solidFill>
                  <a:srgbClr val="000000"/>
                </a:solidFill>
                <a:latin typeface="Arial" charset="0"/>
              </a:rPr>
              <a:t>16. Oktober 2014</a:t>
            </a:r>
            <a:endParaRPr lang="de-DE" sz="2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 Runner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Isolation-Tests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gehört</a:t>
            </a:r>
            <a:r>
              <a:rPr lang="en-US" dirty="0" smtClean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Finger </a:t>
            </a:r>
            <a:r>
              <a:rPr lang="en-US" dirty="0" err="1" smtClean="0"/>
              <a:t>weg</a:t>
            </a:r>
            <a:r>
              <a:rPr lang="en-US" dirty="0" smtClean="0"/>
              <a:t>!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  </a:t>
            </a:r>
            <a:r>
              <a:rPr lang="en-US" dirty="0"/>
              <a:t> </a:t>
            </a:r>
            <a:r>
              <a:rPr lang="en-US" dirty="0" smtClean="0"/>
              <a:t>  …?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Was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: </a:t>
            </a:r>
            <a:r>
              <a:rPr lang="en-US" dirty="0" smtClean="0"/>
              <a:t>“@</a:t>
            </a:r>
            <a:r>
              <a:rPr lang="en-US" dirty="0" err="1" smtClean="0"/>
              <a:t>RunWith</a:t>
            </a:r>
            <a:r>
              <a:rPr lang="en-US" dirty="0" smtClean="0"/>
              <a:t>(</a:t>
            </a:r>
            <a:r>
              <a:rPr lang="en-US" dirty="0" err="1" smtClean="0"/>
              <a:t>Enclosed.class</a:t>
            </a:r>
            <a:r>
              <a:rPr lang="en-US" dirty="0" smtClean="0"/>
              <a:t>)”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2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/>
              <a:t>gehört</a:t>
            </a:r>
            <a:r>
              <a:rPr lang="en-US" dirty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Schon</a:t>
            </a:r>
            <a:r>
              <a:rPr lang="en-US" dirty="0" smtClean="0"/>
              <a:t> mal </a:t>
            </a:r>
            <a:r>
              <a:rPr lang="en-US" dirty="0" err="1" smtClean="0"/>
              <a:t>gesehen</a:t>
            </a:r>
            <a:r>
              <a:rPr lang="en-US" dirty="0" smtClean="0"/>
              <a:t>...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 err="1" smtClean="0"/>
              <a:t>Ja</a:t>
            </a:r>
            <a:r>
              <a:rPr lang="en-US" dirty="0" smtClean="0"/>
              <a:t>, </a:t>
            </a:r>
            <a:r>
              <a:rPr lang="en-US" dirty="0" err="1" smtClean="0"/>
              <a:t>nutze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aktiv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!	</a:t>
            </a:r>
          </a:p>
          <a:p>
            <a:pPr marL="2286000" lvl="5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/>
                </a:solidFill>
              </a:rPr>
              <a:t>		…?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Kennst</a:t>
            </a:r>
            <a:r>
              <a:rPr lang="en-US" dirty="0" smtClean="0"/>
              <a:t> Du den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 err="1" smtClean="0"/>
              <a:t>HierarchicalContextRunner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5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j0289054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9146260" cy="645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Sauber strukturierte (Unit-) Tests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latin typeface="Arial" charset="0"/>
              </a:rPr>
              <a:t>Sauber </a:t>
            </a:r>
            <a:r>
              <a:rPr lang="de-DE" dirty="0">
                <a:latin typeface="Arial" charset="0"/>
              </a:rPr>
              <a:t>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754432" y="1314606"/>
            <a:ext cx="1585320" cy="2268277"/>
            <a:chOff x="1229815" y="1340768"/>
            <a:chExt cx="1585320" cy="2268277"/>
          </a:xfrm>
        </p:grpSpPr>
        <p:pic>
          <p:nvPicPr>
            <p:cNvPr id="9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272" y="1340768"/>
              <a:ext cx="1106453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229815" y="2817308"/>
              <a:ext cx="1585320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“Test-Code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ist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Produktiv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-Code”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ysClr val="windowText" lastClr="000000"/>
                  </a:solidFill>
                </a:rPr>
                <a:t>Robert Martin</a:t>
              </a:r>
              <a:endParaRPr 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82974" y="1331029"/>
            <a:ext cx="1853122" cy="2278016"/>
            <a:chOff x="3934044" y="1331029"/>
            <a:chExt cx="1853122" cy="2278016"/>
          </a:xfrm>
        </p:grpSpPr>
        <p:pic>
          <p:nvPicPr>
            <p:cNvPr id="10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312" y="1331029"/>
              <a:ext cx="1089125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3934044" y="2817308"/>
              <a:ext cx="1853122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Test-Pattern,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z.B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.: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Arrange, Act, Assert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Gerard </a:t>
              </a:r>
              <a:r>
                <a:rPr lang="en-US" sz="1400" dirty="0" err="1">
                  <a:solidFill>
                    <a:srgbClr val="000000"/>
                  </a:solidFill>
                </a:rPr>
                <a:t>Meszaros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07704" y="4220859"/>
            <a:ext cx="2012702" cy="2016453"/>
            <a:chOff x="1506374" y="4005064"/>
            <a:chExt cx="2012702" cy="2016453"/>
          </a:xfrm>
        </p:grpSpPr>
        <p:pic>
          <p:nvPicPr>
            <p:cNvPr id="11" name="Bild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6374" y="4005064"/>
              <a:ext cx="2012702" cy="146378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836233" y="5445224"/>
              <a:ext cx="1352985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Pyramide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einhalten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76056" y="4220859"/>
            <a:ext cx="2054236" cy="2034299"/>
            <a:chOff x="3958692" y="4010841"/>
            <a:chExt cx="2054236" cy="2034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9218" y="4010841"/>
              <a:ext cx="1089621" cy="143438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958692" y="5468847"/>
              <a:ext cx="2054236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Verwendung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der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richtigen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Test-Doubles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44208" y="1312270"/>
            <a:ext cx="2269189" cy="2270613"/>
            <a:chOff x="6164172" y="1341956"/>
            <a:chExt cx="2269189" cy="2270613"/>
          </a:xfrm>
        </p:grpSpPr>
        <p:sp>
          <p:nvSpPr>
            <p:cNvPr id="22" name="TextBox 21"/>
            <p:cNvSpPr txBox="1"/>
            <p:nvPr/>
          </p:nvSpPr>
          <p:spPr>
            <a:xfrm>
              <a:off x="6164172" y="2820832"/>
              <a:ext cx="2269189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Nicht</a:t>
              </a:r>
              <a:r>
                <a:rPr lang="en-US" sz="1400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deterministische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Tests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gehören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gelöscht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!”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rgbClr val="000000"/>
                  </a:solidFill>
                </a:rPr>
                <a:t>Martin Fowler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 descr="j0289350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4"/>
            <a:stretch/>
          </p:blipFill>
          <p:spPr>
            <a:xfrm>
              <a:off x="6804248" y="1341956"/>
              <a:ext cx="1089125" cy="1478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394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#1 </a:t>
            </a:r>
            <a:r>
              <a:rPr lang="en-US" dirty="0" err="1" smtClean="0"/>
              <a:t>Behandle</a:t>
            </a:r>
            <a:r>
              <a:rPr lang="en-US" dirty="0" smtClean="0"/>
              <a:t> Test-Code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Produktiv</a:t>
            </a:r>
            <a:r>
              <a:rPr lang="en-US" dirty="0" smtClean="0"/>
              <a:t>-Code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Die Tests </a:t>
            </a:r>
            <a:r>
              <a:rPr lang="en-US" dirty="0" err="1">
                <a:solidFill>
                  <a:schemeClr val="tx1"/>
                </a:solidFill>
              </a:rPr>
              <a:t>sind</a:t>
            </a:r>
            <a:r>
              <a:rPr lang="en-US" dirty="0">
                <a:solidFill>
                  <a:schemeClr val="tx1"/>
                </a:solidFill>
              </a:rPr>
              <a:t> die </a:t>
            </a:r>
            <a:r>
              <a:rPr lang="en-US" dirty="0" err="1" smtClean="0">
                <a:solidFill>
                  <a:schemeClr val="tx1"/>
                </a:solidFill>
              </a:rPr>
              <a:t>Spezifikation</a:t>
            </a:r>
            <a:r>
              <a:rPr lang="en-US" dirty="0" smtClean="0">
                <a:solidFill>
                  <a:schemeClr val="tx1"/>
                </a:solidFill>
              </a:rPr>
              <a:t> des Systems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Fehlgeschlagende</a:t>
            </a:r>
            <a:r>
              <a:rPr lang="en-US" dirty="0" smtClean="0">
                <a:solidFill>
                  <a:schemeClr val="tx1"/>
                </a:solidFill>
              </a:rPr>
              <a:t> Tests </a:t>
            </a:r>
            <a:r>
              <a:rPr lang="en-US" dirty="0" err="1" smtClean="0">
                <a:solidFill>
                  <a:schemeClr val="tx1"/>
                </a:solidFill>
              </a:rPr>
              <a:t>müssen</a:t>
            </a:r>
            <a:r>
              <a:rPr lang="en-US" dirty="0" smtClean="0">
                <a:solidFill>
                  <a:schemeClr val="tx1"/>
                </a:solidFill>
              </a:rPr>
              <a:t> Feedback </a:t>
            </a:r>
            <a:r>
              <a:rPr lang="en-US" dirty="0" err="1" smtClean="0">
                <a:solidFill>
                  <a:schemeClr val="tx1"/>
                </a:solidFill>
              </a:rPr>
              <a:t>geben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r>
              <a:rPr lang="en-US" dirty="0" smtClean="0">
                <a:solidFill>
                  <a:schemeClr val="tx1"/>
                </a:solidFill>
              </a:rPr>
              <a:t> der Tests </a:t>
            </a:r>
            <a:r>
              <a:rPr lang="en-US" dirty="0" err="1" smtClean="0">
                <a:solidFill>
                  <a:schemeClr val="tx1"/>
                </a:solidFill>
              </a:rPr>
              <a:t>ist</a:t>
            </a:r>
            <a:r>
              <a:rPr lang="en-US" dirty="0" smtClean="0">
                <a:solidFill>
                  <a:schemeClr val="tx1"/>
                </a:solidFill>
              </a:rPr>
              <a:t> das </a:t>
            </a:r>
            <a:r>
              <a:rPr lang="en-US" dirty="0" err="1" smtClean="0">
                <a:solidFill>
                  <a:schemeClr val="tx1"/>
                </a:solidFill>
              </a:rPr>
              <a:t>höchste</a:t>
            </a:r>
            <a:r>
              <a:rPr lang="en-US" dirty="0" smtClean="0">
                <a:solidFill>
                  <a:schemeClr val="tx1"/>
                </a:solidFill>
              </a:rPr>
              <a:t> Gut!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Clean Code: A Handbook of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Agile Software </a:t>
            </a:r>
            <a:r>
              <a:rPr lang="en-US" dirty="0" err="1" smtClean="0">
                <a:solidFill>
                  <a:schemeClr val="tx1"/>
                </a:solidFill>
              </a:rPr>
              <a:t>Crafsmanship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b="0" dirty="0" smtClean="0">
                <a:solidFill>
                  <a:schemeClr val="tx1"/>
                </a:solidFill>
              </a:rPr>
              <a:t>Robert Martin, </a:t>
            </a:r>
            <a:r>
              <a:rPr lang="en-US" sz="1800" b="0" dirty="0" smtClean="0">
                <a:solidFill>
                  <a:schemeClr val="tx1"/>
                </a:solidFill>
              </a:rPr>
              <a:t>http://</a:t>
            </a:r>
            <a:r>
              <a:rPr lang="en-US" sz="1800" b="0" dirty="0" err="1" smtClean="0">
                <a:solidFill>
                  <a:schemeClr val="tx1"/>
                </a:solidFill>
              </a:rPr>
              <a:t>cleancoders.com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6" y="3501008"/>
            <a:ext cx="2047635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#2 </a:t>
            </a:r>
            <a:r>
              <a:rPr lang="en-US" dirty="0" err="1" smtClean="0"/>
              <a:t>Verwende</a:t>
            </a:r>
            <a:r>
              <a:rPr lang="en-US" dirty="0" smtClean="0"/>
              <a:t> Test Pattern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Lesbarkeit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Pattern </a:t>
            </a:r>
            <a:r>
              <a:rPr lang="en-US" dirty="0" err="1" smtClean="0">
                <a:solidFill>
                  <a:srgbClr val="000000"/>
                </a:solidFill>
              </a:rPr>
              <a:t>verbessern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auch</a:t>
            </a:r>
            <a:r>
              <a:rPr lang="en-US" dirty="0" smtClean="0">
                <a:solidFill>
                  <a:srgbClr val="000000"/>
                </a:solidFill>
              </a:rPr>
              <a:t> den Test Code ;-)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Zusätzliche</a:t>
            </a:r>
            <a:r>
              <a:rPr lang="en-US" dirty="0" smtClean="0">
                <a:solidFill>
                  <a:srgbClr val="000000"/>
                </a:solidFill>
              </a:rPr>
              <a:t> Pattern </a:t>
            </a:r>
            <a:r>
              <a:rPr lang="en-US" dirty="0" err="1" smtClean="0">
                <a:solidFill>
                  <a:srgbClr val="000000"/>
                </a:solidFill>
              </a:rPr>
              <a:t>speziell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für</a:t>
            </a:r>
            <a:r>
              <a:rPr lang="en-US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Arrange, Act, Assert (the 3-As)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Given, When, Then</a:t>
            </a: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v</a:t>
            </a:r>
            <a:r>
              <a:rPr lang="en-US" dirty="0" err="1" smtClean="0">
                <a:solidFill>
                  <a:srgbClr val="000000"/>
                </a:solidFill>
              </a:rPr>
              <a:t>iele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weitere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lang="de-DE" dirty="0" smtClean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nit Test Patterns, Refactoring Test Code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Gerard </a:t>
            </a:r>
            <a:r>
              <a:rPr lang="en-US" b="0" dirty="0" err="1" smtClean="0">
                <a:solidFill>
                  <a:srgbClr val="000000"/>
                </a:solidFill>
              </a:rPr>
              <a:t>Meszaros</a:t>
            </a:r>
            <a:r>
              <a:rPr lang="en-US" b="0" dirty="0" smtClean="0">
                <a:solidFill>
                  <a:srgbClr val="000000"/>
                </a:solidFill>
              </a:rPr>
              <a:t>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nb-NO" sz="1800" b="0" dirty="0" err="1" smtClean="0">
                <a:solidFill>
                  <a:srgbClr val="000000"/>
                </a:solidFill>
              </a:rPr>
              <a:t>xunitpatterns.com</a:t>
            </a: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501008"/>
            <a:ext cx="201556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#3 </a:t>
            </a:r>
            <a:r>
              <a:rPr lang="en-US" dirty="0" err="1" smtClean="0"/>
              <a:t>Vermeide</a:t>
            </a:r>
            <a:r>
              <a:rPr lang="en-US" dirty="0" smtClean="0"/>
              <a:t> </a:t>
            </a:r>
            <a:r>
              <a:rPr lang="en-US" dirty="0" err="1" smtClean="0"/>
              <a:t>unzuverlässige</a:t>
            </a:r>
            <a:r>
              <a:rPr lang="en-US" dirty="0" smtClean="0"/>
              <a:t> Tests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(Unit-) Tests </a:t>
            </a:r>
            <a:r>
              <a:rPr lang="en-US" dirty="0" err="1" smtClean="0">
                <a:solidFill>
                  <a:srgbClr val="000000"/>
                </a:solidFill>
              </a:rPr>
              <a:t>müssen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deterministisch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sein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Nachteile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nicht-deterministischer</a:t>
            </a:r>
            <a:r>
              <a:rPr lang="en-US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Unerwünschte</a:t>
            </a:r>
            <a:r>
              <a:rPr lang="en-US" dirty="0" smtClean="0">
                <a:solidFill>
                  <a:srgbClr val="000000"/>
                </a:solidFill>
              </a:rPr>
              <a:t> und </a:t>
            </a:r>
            <a:r>
              <a:rPr lang="en-US" dirty="0" err="1" smtClean="0">
                <a:solidFill>
                  <a:srgbClr val="000000"/>
                </a:solidFill>
              </a:rPr>
              <a:t>unvorhersehbare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Fehler</a:t>
            </a:r>
            <a:r>
              <a:rPr lang="en-US" dirty="0" smtClean="0">
                <a:solidFill>
                  <a:srgbClr val="000000"/>
                </a:solidFill>
              </a:rPr>
              <a:t> in Tests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Seiteneffekte</a:t>
            </a:r>
            <a:r>
              <a:rPr lang="en-US" dirty="0" smtClean="0">
                <a:solidFill>
                  <a:srgbClr val="000000"/>
                </a:solidFill>
              </a:rPr>
              <a:t>, die </a:t>
            </a:r>
            <a:r>
              <a:rPr lang="en-US" dirty="0" err="1" smtClean="0">
                <a:solidFill>
                  <a:srgbClr val="000000"/>
                </a:solidFill>
              </a:rPr>
              <a:t>ganze</a:t>
            </a:r>
            <a:r>
              <a:rPr lang="en-US" dirty="0" smtClean="0">
                <a:solidFill>
                  <a:srgbClr val="000000"/>
                </a:solidFill>
              </a:rPr>
              <a:t> Test-Suites </a:t>
            </a:r>
            <a:r>
              <a:rPr lang="en-US" dirty="0" err="1" smtClean="0">
                <a:solidFill>
                  <a:srgbClr val="000000"/>
                </a:solidFill>
              </a:rPr>
              <a:t>zerstören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können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Verlust</a:t>
            </a:r>
            <a:r>
              <a:rPr lang="en-US" dirty="0" smtClean="0">
                <a:solidFill>
                  <a:srgbClr val="000000"/>
                </a:solidFill>
              </a:rPr>
              <a:t> des </a:t>
            </a:r>
            <a:r>
              <a:rPr lang="en-US" dirty="0" err="1" smtClean="0">
                <a:solidFill>
                  <a:srgbClr val="000000"/>
                </a:solidFill>
              </a:rPr>
              <a:t>Vertrauens</a:t>
            </a:r>
            <a:r>
              <a:rPr lang="en-US" dirty="0" smtClean="0">
                <a:solidFill>
                  <a:srgbClr val="000000"/>
                </a:solidFill>
              </a:rPr>
              <a:t> in die Test-Suite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“Indeed you really ought to throw a non-deterministic test away, since if you don’t it has an infectious quality.”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b="0" dirty="0">
                <a:solidFill>
                  <a:srgbClr val="000000"/>
                </a:solidFill>
              </a:rPr>
              <a:t>Martin Fowler,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en-US" sz="1800" b="0" dirty="0" err="1" smtClean="0">
                <a:solidFill>
                  <a:srgbClr val="000000"/>
                </a:solidFill>
              </a:rPr>
              <a:t>martinfowler.com</a:t>
            </a:r>
            <a:r>
              <a:rPr lang="en-US" sz="1800" b="0" dirty="0">
                <a:solidFill>
                  <a:srgbClr val="000000"/>
                </a:solidFill>
              </a:rPr>
              <a:t>/articles/</a:t>
            </a:r>
            <a:r>
              <a:rPr lang="en-US" sz="1800" b="0" dirty="0" err="1">
                <a:solidFill>
                  <a:srgbClr val="000000"/>
                </a:solidFill>
              </a:rPr>
              <a:t>nonDeterminism.html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#4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angemessenen</a:t>
            </a:r>
            <a:r>
              <a:rPr lang="en-US" dirty="0" smtClean="0"/>
              <a:t> Level (Test-</a:t>
            </a:r>
            <a:r>
              <a:rPr lang="en-US" dirty="0" err="1" smtClean="0"/>
              <a:t>Pyramide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2177256"/>
            <a:ext cx="488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289051"/>
            <a:ext cx="7924800" cy="50202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#5 </a:t>
            </a:r>
            <a:r>
              <a:rPr lang="en-US" dirty="0" err="1" smtClean="0"/>
              <a:t>Verwende</a:t>
            </a:r>
            <a:r>
              <a:rPr lang="en-US" dirty="0" smtClean="0"/>
              <a:t> (die </a:t>
            </a:r>
            <a:r>
              <a:rPr lang="en-US" dirty="0" err="1" smtClean="0"/>
              <a:t>richtigen</a:t>
            </a:r>
            <a:r>
              <a:rPr lang="en-US" dirty="0" smtClean="0"/>
              <a:t>) Test-Doubles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Einsatz</a:t>
            </a:r>
            <a:r>
              <a:rPr lang="en-US" dirty="0" smtClean="0">
                <a:solidFill>
                  <a:schemeClr val="tx1"/>
                </a:solidFill>
              </a:rPr>
              <a:t> von Mocking Frameworks:</a:t>
            </a:r>
          </a:p>
          <a:p>
            <a:pPr lvl="1"/>
            <a:r>
              <a:rPr lang="en-US" dirty="0" err="1" smtClean="0"/>
              <a:t>Niemals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: Dummy, Stub &amp; Spy</a:t>
            </a:r>
          </a:p>
          <a:p>
            <a:pPr lvl="1"/>
            <a:r>
              <a:rPr lang="en-US" dirty="0" err="1" smtClean="0"/>
              <a:t>Manchmal</a:t>
            </a:r>
            <a:r>
              <a:rPr lang="en-US" dirty="0" smtClean="0"/>
              <a:t> </a:t>
            </a:r>
            <a:r>
              <a:rPr lang="en-US" dirty="0" err="1" smtClean="0"/>
              <a:t>sinnvoll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: Mock / Fake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10" y="1793007"/>
            <a:ext cx="3269586" cy="430410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98520"/>
              </p:ext>
            </p:extLst>
          </p:nvPr>
        </p:nvGraphicFramePr>
        <p:xfrm>
          <a:off x="599854" y="3738763"/>
          <a:ext cx="4764234" cy="234771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12168"/>
                <a:gridCol w="648072"/>
                <a:gridCol w="648072"/>
                <a:gridCol w="648072"/>
                <a:gridCol w="648072"/>
                <a:gridCol w="659778"/>
              </a:tblGrid>
              <a:tr h="89675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Dummy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Stub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Spy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Mock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Fake</a:t>
                      </a:r>
                      <a:endParaRPr lang="en-US" sz="1600" dirty="0"/>
                    </a:p>
                  </a:txBody>
                  <a:tcPr vert="vert270" anchor="ctr"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Test-</a:t>
                      </a:r>
                      <a:r>
                        <a:rPr lang="en-US" sz="1600" dirty="0" err="1" smtClean="0"/>
                        <a:t>Daten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Inspektion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Verifikation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Echte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Logik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020210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50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JUnit</a:t>
            </a:r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 - </a:t>
            </a:r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HierarchicalContextRunner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8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899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ein Kontext?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Gruppiert (Unit-) Tests</a:t>
            </a:r>
          </a:p>
          <a:p>
            <a:pPr lvl="1"/>
            <a:r>
              <a:rPr lang="de-DE" dirty="0" smtClean="0"/>
              <a:t>Zusammenfassung von Aspekten eines Konzepts</a:t>
            </a:r>
          </a:p>
          <a:p>
            <a:r>
              <a:rPr lang="de-DE" dirty="0" smtClean="0"/>
              <a:t>Stärkt </a:t>
            </a:r>
            <a:r>
              <a:rPr lang="de-DE" dirty="0" smtClean="0"/>
              <a:t>Test Kohäsion</a:t>
            </a:r>
            <a:endParaRPr lang="de-DE" dirty="0" smtClean="0"/>
          </a:p>
          <a:p>
            <a:pPr lvl="1"/>
            <a:r>
              <a:rPr lang="de-DE" dirty="0" smtClean="0"/>
              <a:t>Kontrolliert die Gültigkeit </a:t>
            </a:r>
            <a:r>
              <a:rPr lang="de-DE" dirty="0" smtClean="0"/>
              <a:t>&amp; Sichtbarkeit von </a:t>
            </a:r>
            <a:r>
              <a:rPr lang="de-DE" dirty="0" err="1" smtClean="0"/>
              <a:t>Fixtures</a:t>
            </a:r>
            <a:endParaRPr lang="de-DE" dirty="0" smtClean="0"/>
          </a:p>
          <a:p>
            <a:r>
              <a:rPr lang="de-DE" dirty="0"/>
              <a:t>Bündelt </a:t>
            </a:r>
            <a:r>
              <a:rPr lang="de-DE" dirty="0" err="1"/>
              <a:t>Vorbedinungen</a:t>
            </a:r>
            <a:endParaRPr lang="de-DE" dirty="0"/>
          </a:p>
          <a:p>
            <a:pPr lvl="1"/>
            <a:r>
              <a:rPr lang="de-DE" dirty="0" err="1" smtClean="0"/>
              <a:t>Given</a:t>
            </a:r>
            <a:r>
              <a:rPr lang="de-DE" dirty="0" err="1"/>
              <a:t>-When-Then</a:t>
            </a:r>
            <a:r>
              <a:rPr lang="de-DE" dirty="0"/>
              <a:t> </a:t>
            </a:r>
            <a:r>
              <a:rPr lang="de-DE" dirty="0" smtClean="0"/>
              <a:t>Pattern</a:t>
            </a:r>
          </a:p>
          <a:p>
            <a:pPr lvl="1"/>
            <a:r>
              <a:rPr lang="de-DE" dirty="0" smtClean="0"/>
              <a:t>Kontext repräsentiert </a:t>
            </a:r>
            <a:r>
              <a:rPr lang="de-DE" dirty="0" err="1" smtClean="0"/>
              <a:t>Given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10" name="Content Placeholder 9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150" r="39446" b="46905"/>
          <a:stretch/>
        </p:blipFill>
        <p:spPr>
          <a:xfrm>
            <a:off x="4475163" y="1292225"/>
            <a:ext cx="3852862" cy="48339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Und hierarchische Kontexte?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Saubere </a:t>
            </a:r>
            <a:r>
              <a:rPr lang="de-DE" dirty="0" smtClean="0"/>
              <a:t>Struktur</a:t>
            </a:r>
          </a:p>
          <a:p>
            <a:pPr lvl="1"/>
            <a:r>
              <a:rPr lang="de-DE" dirty="0" smtClean="0"/>
              <a:t>Klare Ablageorte für Tests</a:t>
            </a:r>
          </a:p>
          <a:p>
            <a:pPr lvl="1"/>
            <a:r>
              <a:rPr lang="de-DE" dirty="0"/>
              <a:t>Nahezu unbegrenzte </a:t>
            </a:r>
            <a:r>
              <a:rPr lang="de-DE" dirty="0" smtClean="0"/>
              <a:t>Tiefe</a:t>
            </a:r>
          </a:p>
          <a:p>
            <a:pPr lvl="1"/>
            <a:r>
              <a:rPr lang="de-DE" dirty="0" smtClean="0"/>
              <a:t>Wiedererkennungswert</a:t>
            </a:r>
          </a:p>
          <a:p>
            <a:pPr lvl="1"/>
            <a:r>
              <a:rPr lang="de-DE" dirty="0" smtClean="0"/>
              <a:t>Wartbarkeit verbessert</a:t>
            </a:r>
          </a:p>
          <a:p>
            <a:r>
              <a:rPr lang="de-DE" dirty="0" smtClean="0"/>
              <a:t>Reduktion von Duplikaten</a:t>
            </a:r>
          </a:p>
          <a:p>
            <a:pPr lvl="1"/>
            <a:r>
              <a:rPr lang="de-DE" dirty="0" err="1"/>
              <a:t>Fixtures</a:t>
            </a:r>
            <a:r>
              <a:rPr lang="de-DE" dirty="0"/>
              <a:t> </a:t>
            </a:r>
            <a:r>
              <a:rPr lang="de-DE" dirty="0" smtClean="0"/>
              <a:t>wieder verwenden</a:t>
            </a:r>
          </a:p>
          <a:p>
            <a:pPr lvl="1"/>
            <a:r>
              <a:rPr lang="de-DE" dirty="0" smtClean="0"/>
              <a:t>Keine unnötigen </a:t>
            </a:r>
            <a:r>
              <a:rPr lang="de-DE" dirty="0" err="1" smtClean="0"/>
              <a:t>Fixtures</a:t>
            </a:r>
            <a:endParaRPr lang="de-DE" dirty="0"/>
          </a:p>
          <a:p>
            <a:r>
              <a:rPr lang="de-DE" dirty="0" smtClean="0"/>
              <a:t>Java</a:t>
            </a:r>
            <a:r>
              <a:rPr lang="de-DE" dirty="0"/>
              <a:t>-</a:t>
            </a:r>
            <a:r>
              <a:rPr lang="de-DE" dirty="0" smtClean="0"/>
              <a:t>Bordmittel</a:t>
            </a:r>
          </a:p>
          <a:p>
            <a:pPr lvl="1"/>
            <a:r>
              <a:rPr lang="de-DE" dirty="0" smtClean="0"/>
              <a:t>Pure Java Code!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12" name="Content Placeholder 11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t="1179" r="39014" b="46389"/>
          <a:stretch/>
        </p:blipFill>
        <p:spPr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632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sagt</a:t>
            </a:r>
            <a:r>
              <a:rPr lang="en-US" dirty="0"/>
              <a:t> der </a:t>
            </a:r>
            <a:r>
              <a:rPr lang="en-US" dirty="0" err="1"/>
              <a:t>Bauch</a:t>
            </a:r>
            <a:r>
              <a:rPr lang="en-US" dirty="0"/>
              <a:t>?</a:t>
            </a:r>
          </a:p>
          <a:p>
            <a:pPr lvl="1"/>
            <a:r>
              <a:rPr lang="en-US" dirty="0" err="1" smtClean="0"/>
              <a:t>Redundanz</a:t>
            </a:r>
            <a:r>
              <a:rPr lang="en-US" dirty="0" smtClean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Und die </a:t>
            </a:r>
            <a:r>
              <a:rPr lang="en-US" dirty="0" err="1" smtClean="0"/>
              <a:t>Lösung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HierarchicalContextRunner</a:t>
            </a:r>
            <a:r>
              <a:rPr lang="en-US" dirty="0" smtClean="0"/>
              <a:t>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22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43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0232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2294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3191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83568" y="2858104"/>
            <a:ext cx="7895711" cy="26044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 bwMode="gray">
          <a:xfrm>
            <a:off x="683568" y="2583440"/>
            <a:ext cx="7895711" cy="260440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20672"/>
            <a:ext cx="7895711" cy="236764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1777128"/>
            <a:ext cx="7895711" cy="792088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8021477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15688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36317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45280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2570"/>
            <a:ext cx="7895711" cy="555525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077642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9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08604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50666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41563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7994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300391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5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355536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776165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5128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577390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2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616832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05082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134091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27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854389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o</a:t>
            </a:r>
            <a:r>
              <a:rPr lang="en-US" b="1" kern="0" dirty="0" err="1" smtClean="0">
                <a:solidFill>
                  <a:sysClr val="windowText" lastClr="000000"/>
                </a:solidFill>
              </a:rPr>
              <a:t>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gray">
          <a:xfrm>
            <a:off x="683568" y="4517581"/>
            <a:ext cx="7895711" cy="795760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326766"/>
            <a:ext cx="7895711" cy="1114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81987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28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5408386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GivenTwoPushed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anotherPushShouldThrowOverflow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3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</a:t>
            </a:r>
            <a:r>
              <a:rPr lang="en-US" dirty="0" smtClean="0"/>
              <a:t>Test </a:t>
            </a:r>
            <a:r>
              <a:rPr lang="en-US" dirty="0" smtClean="0"/>
              <a:t>… revisited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29</a:t>
            </a:fld>
            <a:endParaRPr lang="de-CH"/>
          </a:p>
        </p:txBody>
      </p:sp>
      <p:pic>
        <p:nvPicPr>
          <p:cNvPr id="9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539552" y="1657326"/>
            <a:ext cx="117727" cy="348519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539552" y="2067265"/>
            <a:ext cx="117727" cy="1283311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539552" y="3429000"/>
            <a:ext cx="117727" cy="288575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683568" y="5589240"/>
            <a:ext cx="117728" cy="72551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4427984" y="1279343"/>
            <a:ext cx="117727" cy="4315984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4572000" y="3553819"/>
            <a:ext cx="117727" cy="1989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4283968" y="1278661"/>
            <a:ext cx="117727" cy="4402735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4572000" y="1941022"/>
            <a:ext cx="117727" cy="1512168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924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Kurze</a:t>
            </a:r>
            <a:r>
              <a:rPr lang="en-US" dirty="0" smtClean="0"/>
              <a:t> </a:t>
            </a:r>
            <a:r>
              <a:rPr lang="en-US" dirty="0" err="1" smtClean="0"/>
              <a:t>Analyse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Tests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/>
              <a:t>Alles</a:t>
            </a:r>
            <a:r>
              <a:rPr lang="en-US" dirty="0" smtClean="0"/>
              <a:t> super!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6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Evaluieren Test-Klasse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BeforeClass</a:t>
            </a:r>
            <a:r>
              <a:rPr lang="de-DE" dirty="0" smtClean="0"/>
              <a:t> aus</a:t>
            </a:r>
          </a:p>
          <a:p>
            <a:pPr lvl="1"/>
            <a:r>
              <a:rPr lang="de-DE" dirty="0" smtClean="0"/>
              <a:t>Runner evaluiert</a:t>
            </a:r>
            <a:br>
              <a:rPr lang="de-DE" dirty="0" smtClean="0"/>
            </a:br>
            <a:r>
              <a:rPr lang="de-DE" dirty="0" smtClean="0"/>
              <a:t>alle Tests der Klasse</a:t>
            </a:r>
          </a:p>
          <a:p>
            <a:pPr lvl="1"/>
            <a:r>
              <a:rPr lang="de-DE" dirty="0" smtClean="0"/>
              <a:t>Runner ruft sich rekursive für alle Kontexte auf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AfterClass</a:t>
            </a:r>
            <a:r>
              <a:rPr lang="de-DE" dirty="0" smtClean="0"/>
              <a:t> aus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Evaluierung </a:t>
            </a:r>
            <a:r>
              <a:rPr lang="de-DE" dirty="0" smtClean="0"/>
              <a:t>Test</a:t>
            </a:r>
            <a:r>
              <a:rPr lang="de-DE" dirty="0"/>
              <a:t>-</a:t>
            </a:r>
            <a:r>
              <a:rPr lang="de-DE" dirty="0" smtClean="0"/>
              <a:t>Methode</a:t>
            </a:r>
            <a:endParaRPr lang="de-DE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erzeugt</a:t>
            </a:r>
            <a:br>
              <a:rPr lang="de-DE" sz="2000" dirty="0" smtClean="0"/>
            </a:b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Objekt </a:t>
            </a:r>
            <a:r>
              <a:rPr lang="de-DE" sz="2000" dirty="0"/>
              <a:t>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 err="1"/>
              <a:t>Before</a:t>
            </a:r>
            <a:r>
              <a:rPr lang="de-DE" sz="2000" dirty="0"/>
              <a:t> aus 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startet</a:t>
            </a:r>
            <a:br>
              <a:rPr lang="de-DE" sz="2000" dirty="0" smtClean="0"/>
            </a:br>
            <a:r>
              <a:rPr lang="de-DE" sz="2000" dirty="0" smtClean="0"/>
              <a:t>die Test-Methode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/>
              <a:t>After aus (</a:t>
            </a:r>
            <a:r>
              <a:rPr lang="de-DE" sz="2000" dirty="0" err="1"/>
              <a:t>bottom-up</a:t>
            </a:r>
            <a:r>
              <a:rPr lang="de-DE" sz="2000" dirty="0"/>
              <a:t>)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Limitierungen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Allgemeine Limitierungen</a:t>
            </a:r>
          </a:p>
          <a:p>
            <a:pPr lvl="1"/>
            <a:r>
              <a:rPr lang="de-DE" dirty="0" smtClean="0"/>
              <a:t>Keine statischen Klassen innerhalb eines Kontexts</a:t>
            </a:r>
          </a:p>
          <a:p>
            <a:pPr lvl="1"/>
            <a:r>
              <a:rPr lang="de-DE" dirty="0" smtClean="0"/>
              <a:t>Keine statischen Methoden innerhalb eines Kontexts</a:t>
            </a:r>
          </a:p>
          <a:p>
            <a:pPr lvl="1"/>
            <a:r>
              <a:rPr lang="de-DE" dirty="0" smtClean="0"/>
              <a:t>Ausführung einzelner Test-Methoden (noch) nicht möglich</a:t>
            </a:r>
          </a:p>
          <a:p>
            <a:endParaRPr lang="de-DE" dirty="0"/>
          </a:p>
          <a:p>
            <a:r>
              <a:rPr lang="de-DE" dirty="0" err="1" smtClean="0"/>
              <a:t>JUnit</a:t>
            </a:r>
            <a:r>
              <a:rPr lang="de-DE" dirty="0" smtClean="0"/>
              <a:t> Limitierungen</a:t>
            </a:r>
          </a:p>
          <a:p>
            <a:pPr lvl="1"/>
            <a:r>
              <a:rPr lang="de-DE" dirty="0"/>
              <a:t>Support </a:t>
            </a:r>
            <a:r>
              <a:rPr lang="de-DE" dirty="0" smtClean="0"/>
              <a:t>(erst) ab </a:t>
            </a:r>
            <a:r>
              <a:rPr lang="de-DE" dirty="0"/>
              <a:t>Version </a:t>
            </a:r>
            <a:r>
              <a:rPr lang="de-DE" dirty="0" err="1"/>
              <a:t>JUnit</a:t>
            </a:r>
            <a:r>
              <a:rPr lang="de-DE" dirty="0"/>
              <a:t> </a:t>
            </a:r>
            <a:r>
              <a:rPr lang="de-DE" dirty="0" smtClean="0"/>
              <a:t>4.11</a:t>
            </a:r>
            <a:endParaRPr lang="de-DE" dirty="0"/>
          </a:p>
          <a:p>
            <a:pPr lvl="1"/>
            <a:r>
              <a:rPr lang="de-DE" dirty="0" smtClean="0"/>
              <a:t>Operiert nicht mit anderen </a:t>
            </a:r>
            <a:r>
              <a:rPr lang="de-DE" dirty="0" err="1" smtClean="0"/>
              <a:t>JUnit</a:t>
            </a:r>
            <a:r>
              <a:rPr lang="de-DE" dirty="0"/>
              <a:t>-</a:t>
            </a:r>
            <a:r>
              <a:rPr lang="de-DE" dirty="0" smtClean="0"/>
              <a:t>Runner zusammen</a:t>
            </a:r>
          </a:p>
          <a:p>
            <a:pPr lvl="1"/>
            <a:r>
              <a:rPr lang="de-DE" dirty="0" smtClean="0"/>
              <a:t>Beschreibung im Ergebnis (noch) nicht optimal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0308887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260" cy="64533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Showcase / Code </a:t>
            </a:r>
            <a:r>
              <a:rPr lang="de-DE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Samples</a:t>
            </a:r>
            <a:endParaRPr lang="de-DE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Alle Beispiele und die Präsentation sind zu finden unter:</a:t>
            </a:r>
            <a:br>
              <a:rPr lang="de-DE" dirty="0" smtClean="0"/>
            </a:br>
            <a:r>
              <a:rPr lang="nl-NL" dirty="0" err="1">
                <a:latin typeface="Arial" charset="0"/>
              </a:rPr>
              <a:t>https</a:t>
            </a:r>
            <a:r>
              <a:rPr lang="nl-NL" dirty="0">
                <a:latin typeface="Arial" charset="0"/>
              </a:rPr>
              <a:t>://</a:t>
            </a:r>
            <a:r>
              <a:rPr lang="nl-NL" dirty="0" err="1">
                <a:latin typeface="Arial" charset="0"/>
              </a:rPr>
              <a:t>github.com</a:t>
            </a:r>
            <a:r>
              <a:rPr lang="nl-NL" dirty="0">
                <a:latin typeface="Arial" charset="0"/>
              </a:rPr>
              <a:t>/</a:t>
            </a:r>
            <a:r>
              <a:rPr lang="nl-NL" dirty="0" err="1">
                <a:latin typeface="Arial" charset="0"/>
              </a:rPr>
              <a:t>bechte</a:t>
            </a:r>
            <a:r>
              <a:rPr lang="nl-NL" dirty="0">
                <a:latin typeface="Arial" charset="0"/>
              </a:rPr>
              <a:t>/XPDays2014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935DFB-57AC-6643-8FC6-9936E9BB83FC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 Software Engineer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de-DE" dirty="0" smtClean="0">
              <a:solidFill>
                <a:schemeClr val="accent3"/>
              </a:solidFill>
              <a:latin typeface="Arial" charset="0"/>
            </a:endParaRPr>
          </a:p>
          <a:p>
            <a:endParaRPr lang="de-DE" dirty="0">
              <a:solidFill>
                <a:schemeClr val="accent3"/>
              </a:solidFill>
              <a:latin typeface="Arial" charset="0"/>
            </a:endParaRPr>
          </a:p>
          <a:p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E-Mail: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stefan.bechtold@namics.com</a:t>
            </a:r>
            <a:endParaRPr lang="de-DE" dirty="0" smtClean="0">
              <a:solidFill>
                <a:schemeClr val="tx1"/>
              </a:solidFill>
              <a:latin typeface="Arial" charset="0"/>
            </a:endParaRPr>
          </a:p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Twitter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: @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bechte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Kritisches</a:t>
            </a:r>
            <a:r>
              <a:rPr lang="en-US" dirty="0" smtClean="0"/>
              <a:t> </a:t>
            </a:r>
            <a:r>
              <a:rPr lang="en-US" dirty="0" err="1" smtClean="0"/>
              <a:t>Publikum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Tests?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/>
              <a:t>Alles</a:t>
            </a:r>
            <a:r>
              <a:rPr lang="en-US" dirty="0" smtClean="0"/>
              <a:t> super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93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sagt</a:t>
            </a:r>
            <a:r>
              <a:rPr lang="en-US" dirty="0" smtClean="0"/>
              <a:t> der </a:t>
            </a:r>
            <a:r>
              <a:rPr lang="en-US" dirty="0" err="1" smtClean="0"/>
              <a:t>Bauch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/>
              <a:t>Redundanz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Lösung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Test-Setup Helper?</a:t>
            </a:r>
          </a:p>
          <a:p>
            <a:pPr lvl="1"/>
            <a:r>
              <a:rPr lang="en-US" dirty="0" smtClean="0"/>
              <a:t>Test-Object Builder?</a:t>
            </a:r>
          </a:p>
          <a:p>
            <a:pPr lvl="1"/>
            <a:r>
              <a:rPr lang="en-US" dirty="0" smtClean="0"/>
              <a:t>Code-Reviews </a:t>
            </a:r>
            <a:r>
              <a:rPr lang="en-US" dirty="0" err="1" smtClean="0"/>
              <a:t>einführen</a:t>
            </a:r>
            <a:r>
              <a:rPr lang="en-US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3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filbild neu Namic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59"/>
            <a:ext cx="2448272" cy="1848323"/>
          </a:xfrm>
          <a:prstGeom prst="rect">
            <a:avLst/>
          </a:prstGeom>
        </p:spPr>
      </p:pic>
      <p:sp>
        <p:nvSpPr>
          <p:cNvPr id="49154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Wer bin ich...?</a:t>
            </a:r>
            <a:endParaRPr dirty="0" smtClean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49162" name="Datumsplatzhalter 9"/>
          <p:cNvSpPr>
            <a:spLocks noGrp="1"/>
          </p:cNvSpPr>
          <p:nvPr>
            <p:ph type="dt" sz="half" idx="1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dirty="0"/>
              <a:t>16.10.2014</a:t>
            </a:r>
            <a:endParaRPr lang="de-CH" dirty="0"/>
          </a:p>
        </p:txBody>
      </p:sp>
      <p:sp>
        <p:nvSpPr>
          <p:cNvPr id="49164" name="Fußzeilenplatzhalter 11"/>
          <p:cNvSpPr>
            <a:spLocks noGrp="1"/>
          </p:cNvSpPr>
          <p:nvPr>
            <p:ph type="ftr" sz="quarter" idx="1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49163" name="Foliennummernplatzhalter 10"/>
          <p:cNvSpPr>
            <a:spLocks noGrp="1"/>
          </p:cNvSpPr>
          <p:nvPr>
            <p:ph type="sldNum" sz="quarter" idx="16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F10314-20DB-45B0-98AA-6BCA26D08171}" type="slidenum">
              <a:rPr lang="de-CH"/>
              <a:pPr/>
              <a:t>6</a:t>
            </a:fld>
            <a:endParaRPr lang="de-CH" dirty="0"/>
          </a:p>
        </p:txBody>
      </p:sp>
      <p:sp>
        <p:nvSpPr>
          <p:cNvPr id="49159" name="Rectangle 10"/>
          <p:cNvSpPr>
            <a:spLocks noChangeArrowheads="1"/>
          </p:cNvSpPr>
          <p:nvPr/>
        </p:nvSpPr>
        <p:spPr bwMode="gray">
          <a:xfrm>
            <a:off x="3203849" y="3356992"/>
            <a:ext cx="5328591" cy="280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CH" sz="1600" b="1" dirty="0" smtClean="0">
                <a:solidFill>
                  <a:schemeClr val="accent3"/>
                </a:solidFill>
              </a:rPr>
              <a:t>Berufliche Aktivitäten bei Namics: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Technical </a:t>
            </a:r>
            <a:r>
              <a:rPr lang="de-CH" sz="1600" dirty="0" err="1" smtClean="0"/>
              <a:t>Architect</a:t>
            </a:r>
            <a:r>
              <a:rPr lang="de-CH" sz="1600" dirty="0" smtClean="0"/>
              <a:t> </a:t>
            </a:r>
            <a:r>
              <a:rPr lang="de-CH" sz="1600" dirty="0"/>
              <a:t>mit </a:t>
            </a:r>
            <a:r>
              <a:rPr lang="de-CH" sz="1600" dirty="0" smtClean="0"/>
              <a:t>Schwerpunkt </a:t>
            </a:r>
            <a:r>
              <a:rPr lang="de-CH" sz="1600" dirty="0"/>
              <a:t>auf Java-basierte Commerce und Content Management </a:t>
            </a:r>
            <a:r>
              <a:rPr lang="de-CH" sz="1600" dirty="0" smtClean="0"/>
              <a:t>Systeme</a:t>
            </a:r>
          </a:p>
          <a:p>
            <a:pPr marL="285750" indent="-285750">
              <a:buFontTx/>
              <a:buChar char="-"/>
            </a:pPr>
            <a:r>
              <a:rPr lang="de-CH" sz="1600" dirty="0" smtClean="0"/>
              <a:t>Coaching für Themen rund um:</a:t>
            </a:r>
            <a:br>
              <a:rPr lang="de-CH" sz="1600" dirty="0" smtClean="0"/>
            </a:br>
            <a:r>
              <a:rPr lang="de-CH" sz="1600" dirty="0" smtClean="0"/>
              <a:t>TDD, </a:t>
            </a:r>
            <a:r>
              <a:rPr lang="de-CH" sz="1600" dirty="0"/>
              <a:t>Clean Code, Software </a:t>
            </a:r>
            <a:r>
              <a:rPr lang="de-CH" sz="1600" dirty="0" err="1"/>
              <a:t>Architecture</a:t>
            </a:r>
            <a:r>
              <a:rPr lang="de-CH" sz="1600" dirty="0"/>
              <a:t> &amp; </a:t>
            </a:r>
            <a:r>
              <a:rPr lang="de-CH" sz="1600" dirty="0" smtClean="0"/>
              <a:t>Design</a:t>
            </a:r>
          </a:p>
          <a:p>
            <a:endParaRPr lang="de-CH" sz="1600" b="1" dirty="0" smtClean="0">
              <a:solidFill>
                <a:srgbClr val="DC0A0A"/>
              </a:solidFill>
            </a:endParaRPr>
          </a:p>
          <a:p>
            <a:r>
              <a:rPr lang="de-CH" sz="1600" b="1" dirty="0" smtClean="0">
                <a:solidFill>
                  <a:srgbClr val="DC0A0A"/>
                </a:solidFill>
              </a:rPr>
              <a:t>Aktivitäten in der Open-Source-Community: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Entwicklung des </a:t>
            </a:r>
            <a:r>
              <a:rPr lang="de-CH" sz="1600" dirty="0" err="1" smtClean="0"/>
              <a:t>HierarchicalContextRunner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err="1" smtClean="0"/>
              <a:t>JUnit</a:t>
            </a:r>
            <a:r>
              <a:rPr lang="de-CH" sz="1600" dirty="0"/>
              <a:t>-</a:t>
            </a:r>
            <a:r>
              <a:rPr lang="de-CH" sz="1600" dirty="0" smtClean="0"/>
              <a:t>Framework </a:t>
            </a:r>
            <a:r>
              <a:rPr lang="de-CH" sz="1600" dirty="0" err="1" smtClean="0"/>
              <a:t>Committer</a:t>
            </a:r>
            <a:endParaRPr lang="de-CH" sz="1600" dirty="0" smtClean="0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95287" y="3214686"/>
            <a:ext cx="2451100" cy="307183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tx2"/>
              </a:solidFill>
            </a:endParaRPr>
          </a:p>
          <a:p>
            <a:r>
              <a:rPr lang="de-CH" sz="1400" b="1" dirty="0" smtClean="0">
                <a:solidFill>
                  <a:schemeClr val="tx2"/>
                </a:solidFill>
              </a:rPr>
              <a:t>Querdenker. Zielstrebig. Herzblut. Java. TDD.</a:t>
            </a:r>
          </a:p>
          <a:p>
            <a:r>
              <a:rPr lang="de-CH" sz="1400" b="1" dirty="0" smtClean="0">
                <a:solidFill>
                  <a:schemeClr val="tx2"/>
                </a:solidFill>
              </a:rPr>
              <a:t>Commerce. </a:t>
            </a:r>
            <a:r>
              <a:rPr lang="de-CH" sz="1400" b="1" dirty="0" smtClean="0">
                <a:solidFill>
                  <a:schemeClr val="bg1"/>
                </a:solidFill>
              </a:rPr>
              <a:t>Namics.</a:t>
            </a: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r>
              <a:rPr lang="de-DE" sz="1400" b="1" dirty="0" smtClean="0">
                <a:solidFill>
                  <a:schemeClr val="tx2"/>
                </a:solidFill>
              </a:rPr>
              <a:t>Berufserfahrung</a:t>
            </a:r>
          </a:p>
          <a:p>
            <a:r>
              <a:rPr lang="de-DE" sz="1400" dirty="0" smtClean="0">
                <a:solidFill>
                  <a:schemeClr val="bg1"/>
                </a:solidFill>
              </a:rPr>
              <a:t>11 Jahre</a:t>
            </a:r>
          </a:p>
          <a:p>
            <a:r>
              <a:rPr lang="de-CH" sz="1400" dirty="0" smtClean="0">
                <a:solidFill>
                  <a:schemeClr val="bg1"/>
                </a:solidFill>
              </a:rPr>
              <a:t>bei Namics seit 2006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gray">
          <a:xfrm>
            <a:off x="2941118" y="1268759"/>
            <a:ext cx="5807346" cy="18483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bg1"/>
              </a:solidFill>
            </a:endParaRPr>
          </a:p>
          <a:p>
            <a:r>
              <a:rPr lang="de-CH" sz="1400" b="1" dirty="0" smtClean="0">
                <a:solidFill>
                  <a:schemeClr val="bg1"/>
                </a:solidFill>
              </a:rPr>
              <a:t>Stefan Bechtold.</a:t>
            </a:r>
            <a:r>
              <a:rPr lang="de-CH" sz="1400" dirty="0" smtClean="0">
                <a:solidFill>
                  <a:srgbClr val="000066"/>
                </a:solidFill>
              </a:rPr>
              <a:t/>
            </a:r>
            <a:br>
              <a:rPr lang="de-CH" sz="1400" dirty="0" smtClean="0">
                <a:solidFill>
                  <a:srgbClr val="000066"/>
                </a:solidFill>
              </a:rPr>
            </a:br>
            <a:r>
              <a:rPr lang="de-CH" sz="1400" dirty="0" err="1" smtClean="0">
                <a:solidFill>
                  <a:schemeClr val="tx2"/>
                </a:solidFill>
              </a:rPr>
              <a:t>Principal</a:t>
            </a:r>
            <a:r>
              <a:rPr lang="de-CH" sz="1400" dirty="0" smtClean="0">
                <a:solidFill>
                  <a:schemeClr val="tx2"/>
                </a:solidFill>
              </a:rPr>
              <a:t> Software Engineer.</a:t>
            </a:r>
          </a:p>
          <a:p>
            <a:r>
              <a:rPr lang="de-CH" sz="1400" dirty="0" smtClean="0">
                <a:solidFill>
                  <a:schemeClr val="tx2"/>
                </a:solidFill>
              </a:rPr>
              <a:t>Namics GmbH, Frankfurt</a:t>
            </a:r>
            <a:endParaRPr lang="de-CH" sz="1400" dirty="0">
              <a:solidFill>
                <a:schemeClr val="tx2"/>
              </a:solidFill>
            </a:endParaRPr>
          </a:p>
          <a:p>
            <a:endParaRPr lang="de-CH" sz="1400" dirty="0" smtClean="0">
              <a:solidFill>
                <a:schemeClr val="tx2"/>
              </a:solidFill>
            </a:endParaRPr>
          </a:p>
          <a:p>
            <a:r>
              <a:rPr lang="de-CH" sz="1400" dirty="0" smtClean="0">
                <a:solidFill>
                  <a:schemeClr val="tx2"/>
                </a:solidFill>
              </a:rPr>
              <a:t>E-Mail: </a:t>
            </a:r>
            <a:r>
              <a:rPr lang="de-CH" sz="1400" dirty="0" err="1" smtClean="0">
                <a:solidFill>
                  <a:srgbClr val="FFFFFF"/>
                </a:solidFill>
              </a:rPr>
              <a:t>stefan.bechtold@namics.com</a:t>
            </a:r>
            <a:endParaRPr lang="de-CH" sz="1400" dirty="0" smtClean="0">
              <a:solidFill>
                <a:srgbClr val="FFFFFF"/>
              </a:solidFill>
            </a:endParaRPr>
          </a:p>
          <a:p>
            <a:r>
              <a:rPr lang="de-CH" sz="1400" dirty="0" err="1" smtClean="0">
                <a:solidFill>
                  <a:schemeClr val="tx2"/>
                </a:solidFill>
              </a:rPr>
              <a:t>Twitter</a:t>
            </a:r>
            <a:r>
              <a:rPr lang="de-CH" sz="1400" dirty="0" smtClean="0">
                <a:solidFill>
                  <a:schemeClr val="tx2"/>
                </a:solidFill>
              </a:rPr>
              <a:t>: </a:t>
            </a:r>
            <a:r>
              <a:rPr lang="de-CH" sz="1400" dirty="0" smtClean="0">
                <a:solidFill>
                  <a:schemeClr val="bg1"/>
                </a:solidFill>
              </a:rPr>
              <a:t>@</a:t>
            </a:r>
            <a:r>
              <a:rPr lang="de-CH" sz="1400" dirty="0" err="1" smtClean="0">
                <a:solidFill>
                  <a:schemeClr val="bg1"/>
                </a:solidFill>
              </a:rPr>
              <a:t>bechte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51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Worum geht‘s im Vortrag...?</a:t>
            </a:r>
            <a:endParaRPr lang="de-DE" dirty="0">
              <a:latin typeface="Arial" charset="0"/>
            </a:endParaRPr>
          </a:p>
        </p:txBody>
      </p:sp>
      <p:sp>
        <p:nvSpPr>
          <p:cNvPr id="2355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>
                <a:latin typeface="Arial" charset="0"/>
              </a:rPr>
              <a:t>Motivation für</a:t>
            </a:r>
          </a:p>
          <a:p>
            <a:pPr lvl="1"/>
            <a:r>
              <a:rPr lang="de-DE" sz="1600" dirty="0" smtClean="0">
                <a:latin typeface="Arial" charset="0"/>
              </a:rPr>
              <a:t>saubere (Unit-) Tests</a:t>
            </a:r>
          </a:p>
          <a:p>
            <a:pPr lvl="1"/>
            <a:r>
              <a:rPr lang="de-DE" sz="1600" dirty="0" smtClean="0">
                <a:latin typeface="Arial" charset="0"/>
              </a:rPr>
              <a:t>gut strukturierte (Unit-) Tests</a:t>
            </a:r>
          </a:p>
          <a:p>
            <a:r>
              <a:rPr lang="de-DE" dirty="0" err="1" smtClean="0">
                <a:latin typeface="Arial" charset="0"/>
              </a:rPr>
              <a:t>JUnit</a:t>
            </a:r>
            <a:r>
              <a:rPr lang="de-DE" dirty="0" smtClean="0">
                <a:latin typeface="Arial" charset="0"/>
              </a:rPr>
              <a:t> – </a:t>
            </a:r>
            <a:r>
              <a:rPr lang="de-DE" dirty="0" err="1" smtClean="0">
                <a:latin typeface="Arial" charset="0"/>
              </a:rPr>
              <a:t>HierarchicalContextRunner</a:t>
            </a:r>
            <a:endParaRPr lang="de-DE" dirty="0" smtClean="0">
              <a:latin typeface="Arial" charset="0"/>
            </a:endParaRPr>
          </a:p>
          <a:p>
            <a:pPr lvl="1"/>
            <a:r>
              <a:rPr lang="de-DE" dirty="0" smtClean="0">
                <a:latin typeface="Arial" charset="0"/>
              </a:rPr>
              <a:t>Einführung</a:t>
            </a:r>
          </a:p>
          <a:p>
            <a:pPr lvl="1"/>
            <a:r>
              <a:rPr lang="de-DE" dirty="0" smtClean="0">
                <a:latin typeface="Arial" charset="0"/>
              </a:rPr>
              <a:t>Funktionsweise</a:t>
            </a:r>
          </a:p>
          <a:p>
            <a:pPr lvl="1"/>
            <a:r>
              <a:rPr lang="de-DE" dirty="0" smtClean="0">
                <a:latin typeface="Arial" charset="0"/>
              </a:rPr>
              <a:t>Limitierungen</a:t>
            </a:r>
            <a:endParaRPr lang="de-DE" dirty="0">
              <a:latin typeface="Arial" charset="0"/>
            </a:endParaRPr>
          </a:p>
          <a:p>
            <a:r>
              <a:rPr lang="de-DE" dirty="0" smtClean="0">
                <a:latin typeface="Arial" charset="0"/>
              </a:rPr>
              <a:t>Showcase / Code Samples</a:t>
            </a:r>
          </a:p>
          <a:p>
            <a:endParaRPr lang="de-DE" dirty="0">
              <a:latin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95288" y="107950"/>
            <a:ext cx="7924800" cy="2159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23556" name="Datumsplatzhalter 18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 dirty="0"/>
              <a:t>16.10.2014</a:t>
            </a:r>
          </a:p>
        </p:txBody>
      </p:sp>
      <p:sp>
        <p:nvSpPr>
          <p:cNvPr id="23557" name="Fußzeilenplatzhalter 6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200" dirty="0"/>
              <a:t>Test. Code. </a:t>
            </a:r>
            <a:r>
              <a:rPr lang="de-DE" sz="1200" dirty="0" err="1"/>
              <a:t>Refactor</a:t>
            </a:r>
            <a:r>
              <a:rPr lang="de-DE" sz="1200" dirty="0"/>
              <a:t>. Jetzt auch mit Struktur.</a:t>
            </a:r>
            <a:endParaRPr lang="de-DE" sz="1200" dirty="0">
              <a:solidFill>
                <a:srgbClr val="E1A800"/>
              </a:solidFill>
            </a:endParaRPr>
          </a:p>
        </p:txBody>
      </p:sp>
      <p:sp>
        <p:nvSpPr>
          <p:cNvPr id="23558" name="Foliennummernplatzhalter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E6CB1C-336F-7141-B1FB-F21B44D3B6CE}" type="slidenum">
              <a:rPr lang="de-DE" sz="800"/>
              <a:pPr eaLnBrk="1" hangingPunct="1"/>
              <a:t>7</a:t>
            </a:fld>
            <a:endParaRPr lang="de-DE"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	</a:t>
            </a:r>
            <a:r>
              <a:rPr lang="en-US" dirty="0"/>
              <a:t>Ruby?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C</a:t>
            </a:r>
            <a:r>
              <a:rPr lang="en-US" dirty="0"/>
              <a:t>/C++? 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Java?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Scala</a:t>
            </a:r>
            <a:r>
              <a:rPr lang="en-US" dirty="0"/>
              <a:t>?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welchen</a:t>
            </a:r>
            <a:r>
              <a:rPr lang="en-US" dirty="0" smtClean="0"/>
              <a:t> </a:t>
            </a:r>
            <a:r>
              <a:rPr lang="en-US" dirty="0" err="1" smtClean="0"/>
              <a:t>Programmiersprachen</a:t>
            </a:r>
            <a:r>
              <a:rPr lang="en-US" dirty="0" smtClean="0"/>
              <a:t> </a:t>
            </a:r>
            <a:r>
              <a:rPr lang="en-US" dirty="0" err="1" smtClean="0"/>
              <a:t>entwickelt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       </a:t>
            </a:r>
            <a:r>
              <a:rPr lang="en-US" dirty="0" err="1" smtClean="0"/>
              <a:t>Mockito</a:t>
            </a:r>
            <a:r>
              <a:rPr lang="en-US" dirty="0" smtClean="0"/>
              <a:t>?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</a:t>
            </a:r>
            <a:r>
              <a:rPr lang="en-US" dirty="0" err="1"/>
              <a:t>JUnit</a:t>
            </a:r>
            <a:r>
              <a:rPr lang="en-US" dirty="0" smtClean="0"/>
              <a:t>?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TestNG</a:t>
            </a:r>
            <a:r>
              <a:rPr lang="en-US" dirty="0" smtClean="0"/>
              <a:t>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Hamcrest</a:t>
            </a:r>
            <a:r>
              <a:rPr lang="en-US" dirty="0" smtClean="0"/>
              <a:t>?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Welche</a:t>
            </a:r>
            <a:r>
              <a:rPr lang="en-US" dirty="0" smtClean="0"/>
              <a:t> Frameworks </a:t>
            </a: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(Unit-) Tests in Java?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04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amics Präsentatio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ysClr val="window" lastClr="FFFFFF">
            <a:lumMod val="85000"/>
          </a:sys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square" lIns="72000" tIns="72000" rIns="36000" bIns="72000" rtlCol="0" anchor="t" anchorCtr="0">
        <a:spAutoFit/>
      </a:bodyPr>
      <a:lstStyle>
        <a:defPPr fontAlgn="auto">
          <a:spcBef>
            <a:spcPts val="0"/>
          </a:spcBef>
          <a:spcAft>
            <a:spcPts val="0"/>
          </a:spcAft>
          <a:defRPr sz="1400" b="1" kern="0" smtClean="0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amics violett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Namics grü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Namics blau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Namics ocker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E523853F-CF18-4524-A05C-A7D47006DEDD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Namics Präsentation.pot</Template>
  <TotalTime>462</TotalTime>
  <Words>1370</Words>
  <Application>Microsoft Macintosh PowerPoint</Application>
  <PresentationFormat>On-screen Show (4:3)</PresentationFormat>
  <Paragraphs>469</Paragraphs>
  <Slides>33</Slides>
  <Notes>7</Notes>
  <HiddenSlides>5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Namics Präsentation</vt:lpstr>
      <vt:lpstr>Namics violett</vt:lpstr>
      <vt:lpstr>Namics grün</vt:lpstr>
      <vt:lpstr>Namics blau</vt:lpstr>
      <vt:lpstr>Namics ocker</vt:lpstr>
      <vt:lpstr>JUnit. HierarchicalContextRunner. Mehr Struktur. TDD. Clean Code. Verantwortung. Skills. Namics.</vt:lpstr>
      <vt:lpstr>Ein typischer (Unit-) Test…</vt:lpstr>
      <vt:lpstr>Ein typischer (Unit-) Test…</vt:lpstr>
      <vt:lpstr>Ein typischer (Unit-) Test…</vt:lpstr>
      <vt:lpstr>Ein typischer (Unit-) Test…</vt:lpstr>
      <vt:lpstr>Wer bin ich...?</vt:lpstr>
      <vt:lpstr>Worum geht‘s im Vortrag...?</vt:lpstr>
      <vt:lpstr>Und wer hört eigentlich zu…?</vt:lpstr>
      <vt:lpstr>Und wer hört eigentlich zu…?</vt:lpstr>
      <vt:lpstr>Und wer hört eigentlich zu…?</vt:lpstr>
      <vt:lpstr>Und wer hört eigentlich zu…?</vt:lpstr>
      <vt:lpstr>Sauber strukturierte (Unit-) Tests</vt:lpstr>
      <vt:lpstr>5 Grundregeln</vt:lpstr>
      <vt:lpstr>Die Grundregeln</vt:lpstr>
      <vt:lpstr>Die Grundregeln</vt:lpstr>
      <vt:lpstr>Die Grundregeln</vt:lpstr>
      <vt:lpstr>Die Grundregeln</vt:lpstr>
      <vt:lpstr>Die Grundregeln</vt:lpstr>
      <vt:lpstr>JUnit - HierarchicalContextRunner</vt:lpstr>
      <vt:lpstr>Was ist ein Kontext?</vt:lpstr>
      <vt:lpstr>Und hierarchische Kontexte?</vt:lpstr>
      <vt:lpstr>Ein typischer (Unit-) Test…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Ein typischer (Unit-) Test … revisited</vt:lpstr>
      <vt:lpstr>Funktionsweise</vt:lpstr>
      <vt:lpstr>Limitierungen</vt:lpstr>
      <vt:lpstr>Showcase / Code Samples</vt:lpstr>
      <vt:lpstr>JUnit. HierarchicalContextRunner. Mehr Struktur. TDD. Clean Code. Verantwortung. Skills. Namics.</vt:lpstr>
    </vt:vector>
  </TitlesOfParts>
  <Company>Namics AG / Namics (Deutschland)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Kundenname. Projektname. Präsentationsthema. Namics.</dc:title>
  <dc:subject>Kunde</dc:subject>
  <dc:creator>Felix Kaiser</dc:creator>
  <cp:keywords>präsentation presentation Namics</cp:keywords>
  <cp:lastModifiedBy>Stefan Bechtold</cp:lastModifiedBy>
  <cp:revision>230</cp:revision>
  <cp:lastPrinted>2014-10-15T15:20:39Z</cp:lastPrinted>
  <dcterms:created xsi:type="dcterms:W3CDTF">2009-06-24T08:55:52Z</dcterms:created>
  <dcterms:modified xsi:type="dcterms:W3CDTF">2014-10-15T15:20:48Z</dcterms:modified>
  <cp:category>Präsentation</cp:category>
</cp:coreProperties>
</file>